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78" r:id="rId8"/>
    <p:sldId id="279" r:id="rId9"/>
    <p:sldId id="263" r:id="rId10"/>
    <p:sldId id="264" r:id="rId11"/>
    <p:sldId id="267" r:id="rId12"/>
    <p:sldId id="268" r:id="rId13"/>
    <p:sldId id="269" r:id="rId14"/>
    <p:sldId id="270" r:id="rId15"/>
    <p:sldId id="271" r:id="rId16"/>
    <p:sldId id="265" r:id="rId17"/>
    <p:sldId id="272" r:id="rId18"/>
    <p:sldId id="273" r:id="rId19"/>
    <p:sldId id="274" r:id="rId20"/>
    <p:sldId id="275" r:id="rId21"/>
    <p:sldId id="276" r:id="rId22"/>
    <p:sldId id="266" r:id="rId23"/>
    <p:sldId id="280" r:id="rId24"/>
    <p:sldId id="277" r:id="rId25"/>
    <p:sldId id="283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 autoAdjust="0"/>
    <p:restoredTop sz="94620" autoAdjust="0"/>
  </p:normalViewPr>
  <p:slideViewPr>
    <p:cSldViewPr snapToGrid="0" snapToObjects="1">
      <p:cViewPr>
        <p:scale>
          <a:sx n="143" d="100"/>
          <a:sy n="143" d="100"/>
        </p:scale>
        <p:origin x="-272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openxmlformats.org/officeDocument/2006/relationships/image" Target="../media/image2.jp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5 Chopin_ Etude #3 In E, Op. 10_3, CT 16, _Tristesse_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9206" y="686235"/>
            <a:ext cx="4251137" cy="3354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Milestone 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Events 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Announcement</a:t>
            </a:r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endParaRPr lang="en-US" sz="1200" dirty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April 26, 2016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3126" y="4920045"/>
            <a:ext cx="5976392" cy="1563408"/>
          </a:xfrm>
        </p:spPr>
        <p:txBody>
          <a:bodyPr>
            <a:noAutofit/>
          </a:bodyPr>
          <a:lstStyle/>
          <a:p>
            <a:r>
              <a:rPr lang="en-US" sz="4000" dirty="0" smtClean="0"/>
              <a:t>MERCER COUNTY</a:t>
            </a:r>
            <a:br>
              <a:rPr lang="en-US" sz="4000" dirty="0" smtClean="0"/>
            </a:br>
            <a:r>
              <a:rPr lang="en-US" sz="4000" dirty="0" smtClean="0"/>
              <a:t>AMATEUR RADIO CLUB</a:t>
            </a:r>
            <a:endParaRPr lang="en-US" sz="4000" dirty="0"/>
          </a:p>
        </p:txBody>
      </p:sp>
      <p:pic>
        <p:nvPicPr>
          <p:cNvPr id="12" name="Picture 11" descr="MCARC logo copy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4" y="4749110"/>
            <a:ext cx="1778130" cy="179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6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0"/>
    </mc:Choice>
    <mc:Fallback xmlns="">
      <p:transition xmlns:p14="http://schemas.microsoft.com/office/powerpoint/2010/main" spd="slow" advTm="1048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5112" y="4903897"/>
            <a:ext cx="5976392" cy="1563408"/>
          </a:xfrm>
        </p:spPr>
        <p:txBody>
          <a:bodyPr>
            <a:noAutofit/>
          </a:bodyPr>
          <a:lstStyle/>
          <a:p>
            <a:r>
              <a:rPr lang="en-US" sz="4000" dirty="0" smtClean="0"/>
              <a:t>MERCER COUNTY</a:t>
            </a:r>
            <a:br>
              <a:rPr lang="en-US" sz="4000" dirty="0" smtClean="0"/>
            </a:br>
            <a:r>
              <a:rPr lang="en-US" sz="4000" dirty="0" smtClean="0"/>
              <a:t>AMATEUR RADIO CLUB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279206" y="686235"/>
            <a:ext cx="4251137" cy="3354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400" dirty="0" smtClean="0">
              <a:solidFill>
                <a:srgbClr val="FFFF00"/>
              </a:solidFill>
            </a:endParaRPr>
          </a:p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Event 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#2</a:t>
            </a:r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endParaRPr lang="en-US" sz="1200" dirty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April 26, 2016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Picture 11" descr="MCARC logo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2" y="4757929"/>
            <a:ext cx="1778130" cy="17994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47556" y="313542"/>
            <a:ext cx="17758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latin typeface="Avenir Light"/>
              </a:rPr>
              <a:t>K3AWS</a:t>
            </a:r>
            <a:r>
              <a:rPr lang="en-US" sz="2000" b="1" dirty="0" smtClean="0">
                <a:solidFill>
                  <a:schemeClr val="bg1"/>
                </a:solidFill>
                <a:latin typeface="Avenir Light"/>
              </a:rPr>
              <a:t>’s      D-STAR  rptr moves to Keel Ridge from Atlantic, PA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1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"/>
    </mc:Choice>
    <mc:Fallback xmlns="">
      <p:transition xmlns:p14="http://schemas.microsoft.com/office/powerpoint/2010/main" spd="slow" advTm="39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5112" y="4903897"/>
            <a:ext cx="5976392" cy="1563408"/>
          </a:xfrm>
        </p:spPr>
        <p:txBody>
          <a:bodyPr>
            <a:noAutofit/>
          </a:bodyPr>
          <a:lstStyle/>
          <a:p>
            <a:r>
              <a:rPr lang="en-US" sz="4000" dirty="0" smtClean="0"/>
              <a:t>MERCER COUNTY</a:t>
            </a:r>
            <a:br>
              <a:rPr lang="en-US" sz="4000" dirty="0" smtClean="0"/>
            </a:br>
            <a:r>
              <a:rPr lang="en-US" sz="4000" dirty="0" smtClean="0"/>
              <a:t>AMATEUR RADIO CLUB</a:t>
            </a:r>
            <a:endParaRPr lang="en-US" sz="4000" dirty="0"/>
          </a:p>
        </p:txBody>
      </p:sp>
      <p:pic>
        <p:nvPicPr>
          <p:cNvPr id="12" name="Picture 11" descr="MCARC logo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2" y="4757929"/>
            <a:ext cx="1778130" cy="1799450"/>
          </a:xfrm>
          <a:prstGeom prst="rect">
            <a:avLst/>
          </a:prstGeom>
        </p:spPr>
      </p:pic>
      <p:pic>
        <p:nvPicPr>
          <p:cNvPr id="5" name="Picture 4" descr="SBA inspn Main room East_122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78" y="2648059"/>
            <a:ext cx="1849516" cy="13871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5715" y="1003341"/>
            <a:ext cx="403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smtClean="0">
                <a:solidFill>
                  <a:schemeClr val="bg1"/>
                </a:solidFill>
                <a:latin typeface="Avenir Light"/>
              </a:rPr>
              <a:t>K3AWS</a:t>
            </a:r>
            <a:r>
              <a:rPr lang="en-US" sz="4000" b="1" dirty="0" smtClean="0">
                <a:solidFill>
                  <a:schemeClr val="bg1"/>
                </a:solidFill>
                <a:latin typeface="Avenir Light"/>
              </a:rPr>
              <a:t>’s D-STAR  repeater moves to Keel Ridge from Atlantic, PA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6" name="Picture 5" descr="K3AWS FCC License CO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023" y="273395"/>
            <a:ext cx="1680090" cy="2001471"/>
          </a:xfrm>
          <a:prstGeom prst="rect">
            <a:avLst/>
          </a:prstGeom>
        </p:spPr>
      </p:pic>
      <p:pic>
        <p:nvPicPr>
          <p:cNvPr id="11" name="Picture 10" descr="ATC blockhous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72" y="518053"/>
            <a:ext cx="1926531" cy="1500343"/>
          </a:xfrm>
          <a:prstGeom prst="rect">
            <a:avLst/>
          </a:prstGeom>
        </p:spPr>
      </p:pic>
      <p:pic>
        <p:nvPicPr>
          <p:cNvPr id="13" name="Picture 12" descr="D-STAR at Atlantic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327" y="2693326"/>
            <a:ext cx="1909227" cy="142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3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0"/>
    </mc:Choice>
    <mc:Fallback xmlns="">
      <p:transition xmlns:p14="http://schemas.microsoft.com/office/powerpoint/2010/main" spd="slow" advTm="474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K3AWS – Atlantic Wireless Society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521" y="6126163"/>
            <a:ext cx="7475266" cy="28036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Original home of K3AWS and its D-STAR repeater in Atlantic, Pennsylvania</a:t>
            </a:r>
            <a:endParaRPr lang="en-US" dirty="0"/>
          </a:p>
        </p:txBody>
      </p:sp>
      <p:pic>
        <p:nvPicPr>
          <p:cNvPr id="8" name="Picture 7" descr="ATC blockhous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07" y="1153021"/>
            <a:ext cx="6287931" cy="489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7"/>
    </mc:Choice>
    <mc:Fallback xmlns="">
      <p:transition xmlns:p14="http://schemas.microsoft.com/office/powerpoint/2010/main" spd="slow" advTm="505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K3AWS – Atlantic Wireless Society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521" y="6126163"/>
            <a:ext cx="7475266" cy="28036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Amateur Radio License for the D-STAR repeater</a:t>
            </a:r>
            <a:endParaRPr lang="en-US" dirty="0"/>
          </a:p>
        </p:txBody>
      </p:sp>
      <p:pic>
        <p:nvPicPr>
          <p:cNvPr id="7" name="Picture 6" descr="K3AWS FCC Licens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19" y="1232260"/>
            <a:ext cx="4070257" cy="48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3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"/>
    </mc:Choice>
    <mc:Fallback xmlns="">
      <p:transition xmlns:p14="http://schemas.microsoft.com/office/powerpoint/2010/main" spd="slow" advTm="39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K3AWS – Atlantic Wireless Society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521" y="6126163"/>
            <a:ext cx="8293268" cy="28036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Amateur Radio D-STAR repeater to be moved from Atlantic to Keel Ridge in Hermitage, PA</a:t>
            </a:r>
            <a:endParaRPr lang="en-US" dirty="0"/>
          </a:p>
        </p:txBody>
      </p:sp>
      <p:pic>
        <p:nvPicPr>
          <p:cNvPr id="5" name="Picture 4" descr="D-STAR at Atlanti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1505" y="1802706"/>
            <a:ext cx="4791885" cy="357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0"/>
    </mc:Choice>
    <mc:Fallback xmlns="">
      <p:transition xmlns:p14="http://schemas.microsoft.com/office/powerpoint/2010/main" spd="slow" advTm="697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K3AWS – Atlantic Wireless Society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521" y="6179076"/>
            <a:ext cx="8293268" cy="54112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Current condition of interior </a:t>
            </a:r>
            <a:r>
              <a:rPr lang="en-US" dirty="0"/>
              <a:t>at Keel </a:t>
            </a:r>
            <a:r>
              <a:rPr lang="en-US" dirty="0" smtClean="0"/>
              <a:t>Ridge, Hermitage being offered to house W3LIF 2-meter repeater with the Society’s K3AWS </a:t>
            </a:r>
            <a:r>
              <a:rPr lang="en-US" dirty="0"/>
              <a:t>D-STAR </a:t>
            </a:r>
            <a:r>
              <a:rPr lang="en-US" dirty="0" smtClean="0"/>
              <a:t>equipment.</a:t>
            </a:r>
            <a:endParaRPr lang="en-US" dirty="0"/>
          </a:p>
        </p:txBody>
      </p:sp>
      <p:pic>
        <p:nvPicPr>
          <p:cNvPr id="6" name="Picture 5" descr="SBA inspn Main room East_12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86" y="1155094"/>
            <a:ext cx="6628090" cy="49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5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00"/>
    </mc:Choice>
    <mc:Fallback xmlns="">
      <p:transition xmlns:p14="http://schemas.microsoft.com/office/powerpoint/2010/main" spd="slow" advTm="153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5112" y="4903897"/>
            <a:ext cx="5976392" cy="1563408"/>
          </a:xfrm>
        </p:spPr>
        <p:txBody>
          <a:bodyPr>
            <a:noAutofit/>
          </a:bodyPr>
          <a:lstStyle/>
          <a:p>
            <a:r>
              <a:rPr lang="en-US" sz="4000" dirty="0" smtClean="0"/>
              <a:t>MERCER COUNTY</a:t>
            </a:r>
            <a:br>
              <a:rPr lang="en-US" sz="4000" dirty="0" smtClean="0"/>
            </a:br>
            <a:r>
              <a:rPr lang="en-US" sz="4000" dirty="0" smtClean="0"/>
              <a:t>AMATEUR RADIO CLUB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279206" y="686235"/>
            <a:ext cx="4251137" cy="3354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400" dirty="0" smtClean="0">
              <a:solidFill>
                <a:srgbClr val="FFFF00"/>
              </a:solidFill>
            </a:endParaRPr>
          </a:p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Event 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#3</a:t>
            </a:r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endParaRPr lang="en-US" sz="1200" dirty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April 26, 2016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Picture 11" descr="MCARC logo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2" y="4757929"/>
            <a:ext cx="1778130" cy="17994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47154" y="2462369"/>
            <a:ext cx="1858927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latin typeface="Avenir Light"/>
              </a:rPr>
              <a:t>Cory Gibson &amp; Mike Mowery</a:t>
            </a:r>
            <a:r>
              <a:rPr lang="en-US" sz="2200" b="1" i="1" dirty="0" smtClean="0">
                <a:solidFill>
                  <a:schemeClr val="bg1"/>
                </a:solidFill>
                <a:latin typeface="Avenir Light"/>
              </a:rPr>
              <a:t>  </a:t>
            </a:r>
            <a:r>
              <a:rPr lang="en-US" sz="2200" b="1" dirty="0" smtClean="0">
                <a:solidFill>
                  <a:schemeClr val="bg1"/>
                </a:solidFill>
                <a:latin typeface="Avenir Light"/>
              </a:rPr>
              <a:t>join W3LIF repeater committee</a:t>
            </a:r>
            <a:endParaRPr lang="en-US" sz="2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3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3"/>
    </mc:Choice>
    <mc:Fallback xmlns="">
      <p:transition xmlns:p14="http://schemas.microsoft.com/office/powerpoint/2010/main" spd="slow" advTm="57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5112" y="4903897"/>
            <a:ext cx="5976392" cy="1563408"/>
          </a:xfrm>
        </p:spPr>
        <p:txBody>
          <a:bodyPr>
            <a:noAutofit/>
          </a:bodyPr>
          <a:lstStyle/>
          <a:p>
            <a:r>
              <a:rPr lang="en-US" sz="4000" dirty="0" smtClean="0"/>
              <a:t>MERCER COUNTY</a:t>
            </a:r>
            <a:br>
              <a:rPr lang="en-US" sz="4000" dirty="0" smtClean="0"/>
            </a:br>
            <a:r>
              <a:rPr lang="en-US" sz="4000" dirty="0" smtClean="0"/>
              <a:t>AMATEUR RADIO CLUB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333284" y="240480"/>
            <a:ext cx="411193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Cory Gibson &amp; Mike Mowery join W3LIF repeater committee</a:t>
            </a:r>
            <a:endParaRPr lang="en-US" sz="1200" dirty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April 26, 2016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Picture 11" descr="MCARC logo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2" y="4757929"/>
            <a:ext cx="1778130" cy="1799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71137" y="240480"/>
            <a:ext cx="1787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Doug </a:t>
            </a:r>
            <a:r>
              <a:rPr lang="en-US" sz="1200" dirty="0" err="1" smtClean="0">
                <a:solidFill>
                  <a:schemeClr val="bg1"/>
                </a:solidFill>
              </a:rPr>
              <a:t>Noderer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>
                <a:solidFill>
                  <a:prstClr val="white"/>
                </a:solidFill>
              </a:rPr>
              <a:t>W3FYV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79520" y="2332687"/>
            <a:ext cx="7232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 smtClean="0">
                <a:solidFill>
                  <a:prstClr val="white"/>
                </a:solidFill>
              </a:rPr>
              <a:t>W3FYV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03401" y="240480"/>
            <a:ext cx="1586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200" dirty="0" smtClean="0">
                <a:solidFill>
                  <a:schemeClr val="bg1"/>
                </a:solidFill>
              </a:rPr>
              <a:t>Barney Scholl, </a:t>
            </a:r>
            <a:r>
              <a:rPr lang="en-US" sz="1200" dirty="0" smtClean="0">
                <a:solidFill>
                  <a:prstClr val="white"/>
                </a:solidFill>
              </a:rPr>
              <a:t>K3LA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44855" y="1953421"/>
            <a:ext cx="17037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 smtClean="0">
                <a:solidFill>
                  <a:prstClr val="white"/>
                </a:solidFill>
              </a:rPr>
              <a:t>Club License Trustee</a:t>
            </a:r>
            <a:endParaRPr lang="en-US" sz="1200" dirty="0">
              <a:solidFill>
                <a:prstClr val="white"/>
              </a:solidFill>
            </a:endParaRPr>
          </a:p>
        </p:txBody>
      </p:sp>
      <p:pic>
        <p:nvPicPr>
          <p:cNvPr id="7" name="Picture 6" descr="FD 2015 fixing a rotor_67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78" y="542765"/>
            <a:ext cx="1880874" cy="1410656"/>
          </a:xfrm>
          <a:prstGeom prst="rect">
            <a:avLst/>
          </a:prstGeom>
        </p:spPr>
      </p:pic>
      <p:pic>
        <p:nvPicPr>
          <p:cNvPr id="11" name="Picture 10" descr="W3LIF radio shack 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991" y="2581240"/>
            <a:ext cx="1213889" cy="16252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57692" y="4148721"/>
            <a:ext cx="9669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 smtClean="0">
                <a:solidFill>
                  <a:prstClr val="white"/>
                </a:solidFill>
              </a:rPr>
              <a:t>AA3EW, SK</a:t>
            </a:r>
            <a:endParaRPr lang="en-US" sz="1200" dirty="0">
              <a:solidFill>
                <a:prstClr val="white"/>
              </a:solidFill>
            </a:endParaRPr>
          </a:p>
        </p:txBody>
      </p:sp>
      <p:pic>
        <p:nvPicPr>
          <p:cNvPr id="17" name="Picture 16" descr="Noderer W3FYV PSU 2016042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687" y="641813"/>
            <a:ext cx="1939173" cy="1294152"/>
          </a:xfrm>
          <a:prstGeom prst="rect">
            <a:avLst/>
          </a:prstGeom>
        </p:spPr>
      </p:pic>
      <p:pic>
        <p:nvPicPr>
          <p:cNvPr id="18" name="Picture 17" descr="Mike Mowery KE3J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100" y="3207238"/>
            <a:ext cx="1158404" cy="1158404"/>
          </a:xfrm>
          <a:prstGeom prst="rect">
            <a:avLst/>
          </a:prstGeom>
        </p:spPr>
      </p:pic>
      <p:pic>
        <p:nvPicPr>
          <p:cNvPr id="16" name="Picture 15" descr="DSCN1989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67" y="2417414"/>
            <a:ext cx="1347301" cy="101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0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6"/>
    </mc:Choice>
    <mc:Fallback xmlns="">
      <p:transition xmlns:p14="http://schemas.microsoft.com/office/powerpoint/2010/main" spd="slow" advTm="673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W3LIF Repeater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521" y="6179076"/>
            <a:ext cx="8293268" cy="541123"/>
          </a:xfrm>
        </p:spPr>
        <p:txBody>
          <a:bodyPr>
            <a:normAutofit/>
          </a:bodyPr>
          <a:lstStyle/>
          <a:p>
            <a:r>
              <a:rPr lang="en-US" dirty="0" smtClean="0"/>
              <a:t>Barney Scholl, K3LA, </a:t>
            </a:r>
            <a:r>
              <a:rPr lang="en-US" dirty="0"/>
              <a:t>t</a:t>
            </a:r>
            <a:r>
              <a:rPr lang="en-US" dirty="0" smtClean="0"/>
              <a:t>rustee of club license, W3LIF.</a:t>
            </a:r>
            <a:endParaRPr lang="en-US" dirty="0"/>
          </a:p>
        </p:txBody>
      </p:sp>
      <p:pic>
        <p:nvPicPr>
          <p:cNvPr id="5" name="Picture 4" descr="FD 2015 fixing a rotor_67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6" y="1195178"/>
            <a:ext cx="6645193" cy="49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0"/>
    </mc:Choice>
    <mc:Fallback xmlns="">
      <p:transition xmlns:p14="http://schemas.microsoft.com/office/powerpoint/2010/main" spd="slow" advTm="903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W3LIF Repeater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521" y="6179076"/>
            <a:ext cx="8293268" cy="541123"/>
          </a:xfrm>
        </p:spPr>
        <p:txBody>
          <a:bodyPr>
            <a:normAutofit/>
          </a:bodyPr>
          <a:lstStyle/>
          <a:p>
            <a:r>
              <a:rPr lang="en-US" dirty="0" smtClean="0"/>
              <a:t>Doug </a:t>
            </a:r>
            <a:r>
              <a:rPr lang="en-US" dirty="0" err="1" smtClean="0"/>
              <a:t>Noderer</a:t>
            </a:r>
            <a:r>
              <a:rPr lang="en-US" dirty="0" smtClean="0"/>
              <a:t>, W3FYV, committee member and HEARS chairman.</a:t>
            </a:r>
            <a:endParaRPr lang="en-US" dirty="0"/>
          </a:p>
        </p:txBody>
      </p:sp>
      <p:pic>
        <p:nvPicPr>
          <p:cNvPr id="5" name="Picture 4" descr="Noderer W3FYV PSU 201604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20" y="1119446"/>
            <a:ext cx="7617554" cy="508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0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0"/>
    </mc:Choice>
    <mc:Fallback xmlns="">
      <p:transition xmlns:p14="http://schemas.microsoft.com/office/powerpoint/2010/main" spd="slow" advTm="977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3126" y="4921347"/>
            <a:ext cx="5976392" cy="1563408"/>
          </a:xfrm>
        </p:spPr>
        <p:txBody>
          <a:bodyPr>
            <a:noAutofit/>
          </a:bodyPr>
          <a:lstStyle/>
          <a:p>
            <a:r>
              <a:rPr lang="en-US" sz="4000" dirty="0" smtClean="0"/>
              <a:t>MERCER COUNTY</a:t>
            </a:r>
            <a:br>
              <a:rPr lang="en-US" sz="4000" dirty="0" smtClean="0"/>
            </a:br>
            <a:r>
              <a:rPr lang="en-US" sz="4000" dirty="0" smtClean="0"/>
              <a:t>AMATEUR RADIO CLUB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4747154" y="2462369"/>
            <a:ext cx="1876567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latin typeface="Avenir Light"/>
              </a:rPr>
              <a:t>Cory Gibson &amp; Mike Mowery</a:t>
            </a:r>
            <a:r>
              <a:rPr lang="en-US" sz="2200" b="1" i="1" dirty="0" smtClean="0">
                <a:solidFill>
                  <a:schemeClr val="bg1"/>
                </a:solidFill>
                <a:latin typeface="Avenir Light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venir Light"/>
              </a:rPr>
              <a:t>join W3LIF repeater committee</a:t>
            </a:r>
            <a:endParaRPr lang="en-US" sz="2200" i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93514" y="268507"/>
            <a:ext cx="17758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latin typeface="Avenir Light"/>
              </a:rPr>
              <a:t>K3AWS</a:t>
            </a:r>
            <a:r>
              <a:rPr lang="en-US" sz="2000" b="1" dirty="0" smtClean="0">
                <a:solidFill>
                  <a:schemeClr val="bg1"/>
                </a:solidFill>
                <a:latin typeface="Avenir Light"/>
              </a:rPr>
              <a:t>’s      D-STAR  rptr moves to Keel Ridge from Atlantic, PA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9206" y="686235"/>
            <a:ext cx="4251137" cy="3354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Milestone 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Events 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Announcement</a:t>
            </a:r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endParaRPr lang="en-US" sz="1200" dirty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April 26, 2016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47155" y="268507"/>
            <a:ext cx="17729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latin typeface="Avenir Light"/>
              </a:rPr>
              <a:t>Atlantic Tower Co</a:t>
            </a:r>
            <a:r>
              <a:rPr lang="en-US" sz="2000" b="1" dirty="0" smtClean="0">
                <a:solidFill>
                  <a:schemeClr val="bg1"/>
                </a:solidFill>
                <a:latin typeface="Avenir Light"/>
              </a:rPr>
              <a:t>. </a:t>
            </a:r>
            <a:r>
              <a:rPr lang="en-US" b="1" dirty="0" smtClean="0">
                <a:solidFill>
                  <a:schemeClr val="bg1"/>
                </a:solidFill>
                <a:latin typeface="Avenir Light"/>
              </a:rPr>
              <a:t>(ATC)</a:t>
            </a:r>
            <a:r>
              <a:rPr lang="en-US" sz="2000" b="1" dirty="0" smtClean="0">
                <a:solidFill>
                  <a:schemeClr val="bg1"/>
                </a:solidFill>
                <a:latin typeface="Avenir Light"/>
              </a:rPr>
              <a:t> acquires AT&amp;T Keel Ridge tower site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3514" y="2462369"/>
            <a:ext cx="17729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venir Light"/>
              </a:rPr>
              <a:t>ATC offers </a:t>
            </a:r>
            <a:r>
              <a:rPr lang="en-US" sz="2000" b="1" i="1" dirty="0">
                <a:solidFill>
                  <a:schemeClr val="bg1"/>
                </a:solidFill>
                <a:latin typeface="Avenir Light"/>
              </a:rPr>
              <a:t>MCARC</a:t>
            </a:r>
            <a:r>
              <a:rPr lang="en-US" sz="2000" b="1" dirty="0">
                <a:solidFill>
                  <a:schemeClr val="bg1"/>
                </a:solidFill>
                <a:latin typeface="Avenir Light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Avenir Light"/>
              </a:rPr>
              <a:t>use of facilities at Keel Ridge tower site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2" name="Picture 11" descr="MCARC logo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4" y="4749110"/>
            <a:ext cx="1778130" cy="179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7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0"/>
    </mc:Choice>
    <mc:Fallback xmlns="">
      <p:transition xmlns:p14="http://schemas.microsoft.com/office/powerpoint/2010/main" spd="slow" advTm="1111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W3LIF Repeater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521" y="6179076"/>
            <a:ext cx="8293268" cy="61167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Doug </a:t>
            </a:r>
            <a:r>
              <a:rPr lang="en-US" dirty="0" err="1" smtClean="0"/>
              <a:t>Noderer</a:t>
            </a:r>
            <a:r>
              <a:rPr lang="en-US" dirty="0" smtClean="0"/>
              <a:t>, W3FYV, </a:t>
            </a:r>
            <a:r>
              <a:rPr lang="en-US" dirty="0"/>
              <a:t>with committeeman / past HEARS </a:t>
            </a:r>
            <a:r>
              <a:rPr lang="en-US" dirty="0" smtClean="0"/>
              <a:t>chairman Steve </a:t>
            </a:r>
            <a:r>
              <a:rPr lang="en-US" dirty="0" err="1" smtClean="0"/>
              <a:t>Shemancik</a:t>
            </a:r>
            <a:r>
              <a:rPr lang="en-US" dirty="0" smtClean="0"/>
              <a:t>, AA3EW, SK.</a:t>
            </a:r>
            <a:endParaRPr lang="en-US" dirty="0"/>
          </a:p>
        </p:txBody>
      </p:sp>
      <p:pic>
        <p:nvPicPr>
          <p:cNvPr id="5" name="Picture 4" descr="W3LIF radio shack 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48" y="1170176"/>
            <a:ext cx="3741217" cy="500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8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0"/>
    </mc:Choice>
    <mc:Fallback xmlns="">
      <p:transition xmlns:p14="http://schemas.microsoft.com/office/powerpoint/2010/main" spd="slow" advTm="563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546261"/>
            <a:ext cx="7556313" cy="1116106"/>
          </a:xfrm>
        </p:spPr>
        <p:txBody>
          <a:bodyPr/>
          <a:lstStyle/>
          <a:p>
            <a:pPr algn="ctr"/>
            <a:r>
              <a:rPr lang="en-US" sz="2400" dirty="0" smtClean="0"/>
              <a:t>W3LIF Repeater Committee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cap="all" dirty="0"/>
              <a:t>New committee </a:t>
            </a:r>
            <a:r>
              <a:rPr lang="en-US" cap="all" dirty="0" smtClean="0"/>
              <a:t>members</a:t>
            </a:r>
            <a:r>
              <a:rPr lang="en-US" cap="all" dirty="0"/>
              <a:t/>
            </a:r>
            <a:br>
              <a:rPr lang="en-US" cap="all" dirty="0"/>
            </a:br>
            <a:endParaRPr lang="en-US" dirty="0"/>
          </a:p>
        </p:txBody>
      </p:sp>
      <p:pic>
        <p:nvPicPr>
          <p:cNvPr id="4" name="Picture 3" descr="DSCN198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45" y="2877792"/>
            <a:ext cx="4233537" cy="3175153"/>
          </a:xfrm>
          <a:prstGeom prst="rect">
            <a:avLst/>
          </a:prstGeom>
        </p:spPr>
      </p:pic>
      <p:pic>
        <p:nvPicPr>
          <p:cNvPr id="6" name="Picture 5" descr="Mike Mowery KE3J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846" y="2321455"/>
            <a:ext cx="3731490" cy="37314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7462" y="6094985"/>
            <a:ext cx="2524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Cory Gibson, W3CDG </a:t>
            </a:r>
          </a:p>
        </p:txBody>
      </p:sp>
      <p:sp>
        <p:nvSpPr>
          <p:cNvPr id="7" name="Rectangle 6"/>
          <p:cNvSpPr/>
          <p:nvPr/>
        </p:nvSpPr>
        <p:spPr>
          <a:xfrm>
            <a:off x="5770740" y="6094985"/>
            <a:ext cx="2329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Mike Mowery, KE3JP</a:t>
            </a:r>
          </a:p>
        </p:txBody>
      </p:sp>
    </p:spTree>
    <p:extLst>
      <p:ext uri="{BB962C8B-B14F-4D97-AF65-F5344CB8AC3E}">
        <p14:creationId xmlns:p14="http://schemas.microsoft.com/office/powerpoint/2010/main" val="150950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8"/>
    </mc:Choice>
    <mc:Fallback xmlns="">
      <p:transition xmlns:p14="http://schemas.microsoft.com/office/powerpoint/2010/main" spd="slow" advTm="1791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5112" y="4903897"/>
            <a:ext cx="5976392" cy="1563408"/>
          </a:xfrm>
        </p:spPr>
        <p:txBody>
          <a:bodyPr>
            <a:noAutofit/>
          </a:bodyPr>
          <a:lstStyle/>
          <a:p>
            <a:r>
              <a:rPr lang="en-US" sz="4000" dirty="0" smtClean="0"/>
              <a:t>MERCER COUNTY</a:t>
            </a:r>
            <a:br>
              <a:rPr lang="en-US" sz="4000" dirty="0" smtClean="0"/>
            </a:br>
            <a:r>
              <a:rPr lang="en-US" sz="4000" dirty="0" smtClean="0"/>
              <a:t>AMATEUR RADIO CLUB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279206" y="686235"/>
            <a:ext cx="4251137" cy="3354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400" dirty="0" smtClean="0">
              <a:solidFill>
                <a:srgbClr val="FFFF00"/>
              </a:solidFill>
            </a:endParaRPr>
          </a:p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Event 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#4</a:t>
            </a:r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endParaRPr lang="en-US" sz="1200" dirty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April 26, 2016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Picture 11" descr="MCARC logo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2" y="4757929"/>
            <a:ext cx="1778130" cy="17994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93514" y="2462369"/>
            <a:ext cx="17729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venir Light"/>
              </a:rPr>
              <a:t>ATC offers </a:t>
            </a:r>
            <a:r>
              <a:rPr lang="en-US" sz="2000" b="1" i="1" dirty="0">
                <a:solidFill>
                  <a:schemeClr val="bg1"/>
                </a:solidFill>
                <a:latin typeface="Avenir Light"/>
              </a:rPr>
              <a:t>MCARC</a:t>
            </a:r>
            <a:r>
              <a:rPr lang="en-US" sz="2000" b="1" dirty="0">
                <a:solidFill>
                  <a:schemeClr val="bg1"/>
                </a:solidFill>
                <a:latin typeface="Avenir Light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Avenir Light"/>
              </a:rPr>
              <a:t>use of facilities at Keel Ridge tower site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8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0"/>
    </mc:Choice>
    <mc:Fallback xmlns="">
      <p:transition xmlns:p14="http://schemas.microsoft.com/office/powerpoint/2010/main" spd="slow" advTm="667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521" y="6126162"/>
            <a:ext cx="7850702" cy="494267"/>
          </a:xfrm>
        </p:spPr>
        <p:txBody>
          <a:bodyPr>
            <a:normAutofit/>
          </a:bodyPr>
          <a:lstStyle/>
          <a:p>
            <a:r>
              <a:rPr lang="en-US" sz="1400" dirty="0" smtClean="0"/>
              <a:t>ATC plans for its Hermitage site to be use by MCARC.  Details are incomplete... 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3635" y="431180"/>
            <a:ext cx="6795558" cy="1116106"/>
          </a:xfrm>
        </p:spPr>
        <p:txBody>
          <a:bodyPr>
            <a:noAutofit/>
          </a:bodyPr>
          <a:lstStyle/>
          <a:p>
            <a:r>
              <a:rPr lang="en-US" sz="4000" dirty="0" smtClean="0"/>
              <a:t>Downtown Hermitage</a:t>
            </a:r>
            <a:br>
              <a:rPr lang="en-US" sz="4000" dirty="0" smtClean="0"/>
            </a:br>
            <a:r>
              <a:rPr lang="en-US" sz="4000" dirty="0" smtClean="0"/>
              <a:t>AMATEUR RADIO CLUB</a:t>
            </a:r>
            <a:endParaRPr lang="en-US" sz="4000" dirty="0"/>
          </a:p>
        </p:txBody>
      </p:sp>
      <p:pic>
        <p:nvPicPr>
          <p:cNvPr id="2" name="Picture 1" descr="20160416_1358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72" y="1204342"/>
            <a:ext cx="8376179" cy="47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2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0"/>
    </mc:Choice>
    <mc:Fallback xmlns="">
      <p:transition xmlns:p14="http://schemas.microsoft.com/office/powerpoint/2010/main" spd="slow" advTm="2622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521" y="6126162"/>
            <a:ext cx="7850702" cy="4942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s-IS" sz="1400" dirty="0"/>
              <a:t>A</a:t>
            </a:r>
            <a:r>
              <a:rPr lang="is-IS" sz="1400" dirty="0" smtClean="0"/>
              <a:t> new Andrew 4-pole 2M antenna will be installed atop the ATC tower. The existing 2M antenna on the current water tank tower will remain until the tank is removed by Aqua PA.</a:t>
            </a:r>
            <a:endParaRPr lang="en-US" dirty="0"/>
          </a:p>
        </p:txBody>
      </p:sp>
      <p:pic>
        <p:nvPicPr>
          <p:cNvPr id="2" name="Picture 1" descr="Andrew 2M 4 po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112" y="109972"/>
            <a:ext cx="4535031" cy="586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0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19"/>
    </mc:Choice>
    <mc:Fallback xmlns="">
      <p:transition xmlns:p14="http://schemas.microsoft.com/office/powerpoint/2010/main" spd="slow" advTm="1621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521" y="6126162"/>
            <a:ext cx="7850702" cy="4942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s-IS" sz="1400" dirty="0" smtClean="0"/>
              <a:t>1-1/4” Andrew feed line will hopefully also help to give the repeater better performance and less noise. </a:t>
            </a:r>
            <a:endParaRPr lang="en-US" dirty="0"/>
          </a:p>
        </p:txBody>
      </p:sp>
      <p:pic>
        <p:nvPicPr>
          <p:cNvPr id="2" name="Picture 1" descr="Andrew 2M 4 po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602" y="0"/>
            <a:ext cx="4742977" cy="613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6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19"/>
    </mc:Choice>
    <mc:Fallback xmlns="">
      <p:transition xmlns:p14="http://schemas.microsoft.com/office/powerpoint/2010/main" spd="slow" advTm="1621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521" y="6126162"/>
            <a:ext cx="7850702" cy="494267"/>
          </a:xfrm>
        </p:spPr>
        <p:txBody>
          <a:bodyPr>
            <a:normAutofit/>
          </a:bodyPr>
          <a:lstStyle/>
          <a:p>
            <a:r>
              <a:rPr lang="is-IS" sz="1400" dirty="0" smtClean="0"/>
              <a:t>… but, </a:t>
            </a:r>
            <a:r>
              <a:rPr lang="en-US" sz="1400" dirty="0" smtClean="0"/>
              <a:t>its hoped the club can call these accommodations ‘home’. </a:t>
            </a:r>
          </a:p>
          <a:p>
            <a:endParaRPr lang="en-US" dirty="0"/>
          </a:p>
        </p:txBody>
      </p:sp>
      <p:pic>
        <p:nvPicPr>
          <p:cNvPr id="6" name="Picture 5" descr="Keel Ridge SBA tow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4" y="0"/>
            <a:ext cx="8178708" cy="613403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5621" y="728411"/>
            <a:ext cx="6795558" cy="1116106"/>
          </a:xfrm>
        </p:spPr>
        <p:txBody>
          <a:bodyPr>
            <a:noAutofit/>
          </a:bodyPr>
          <a:lstStyle/>
          <a:p>
            <a:r>
              <a:rPr lang="en-US" sz="4000" dirty="0" smtClean="0"/>
              <a:t>MERCER COUNTY</a:t>
            </a:r>
            <a:br>
              <a:rPr lang="en-US" sz="4000" dirty="0" smtClean="0"/>
            </a:br>
            <a:r>
              <a:rPr lang="en-US" sz="4000" dirty="0" smtClean="0"/>
              <a:t>AMATEUR RADIO CLUB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065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20"/>
    </mc:Choice>
    <mc:Fallback xmlns="">
      <p:transition xmlns:p14="http://schemas.microsoft.com/office/powerpoint/2010/main" spd="slow" advTm="3522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llison climb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103" y="1776109"/>
            <a:ext cx="6395139" cy="4796355"/>
          </a:xfrm>
          <a:prstGeom prst="rect">
            <a:avLst/>
          </a:prstGeom>
        </p:spPr>
      </p:pic>
      <p:pic>
        <p:nvPicPr>
          <p:cNvPr id="4" name="Content Placeholder 3" descr="Jellison in harness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1" b="13431"/>
          <a:stretch>
            <a:fillRect/>
          </a:stretch>
        </p:blipFill>
        <p:spPr>
          <a:xfrm>
            <a:off x="315718" y="1776109"/>
            <a:ext cx="4222426" cy="2316183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5718" y="636494"/>
            <a:ext cx="7075512" cy="855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Arial"/>
                <a:cs typeface="Arial"/>
              </a:rPr>
              <a:t>Tower maintenance, antenna installation and aerial photos by Tim </a:t>
            </a:r>
            <a:r>
              <a:rPr lang="en-US" sz="2000" dirty="0" err="1" smtClean="0">
                <a:latin typeface="Arial"/>
                <a:cs typeface="Arial"/>
              </a:rPr>
              <a:t>Jellison</a:t>
            </a:r>
            <a:r>
              <a:rPr lang="en-US" sz="2000" dirty="0" smtClean="0">
                <a:latin typeface="Arial"/>
                <a:cs typeface="Arial"/>
              </a:rPr>
              <a:t>, W3YQ.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24" y="4733330"/>
            <a:ext cx="2947316" cy="1660662"/>
          </a:xfrm>
        </p:spPr>
        <p:txBody>
          <a:bodyPr/>
          <a:lstStyle/>
          <a:p>
            <a:r>
              <a:rPr lang="en-US" sz="1200" dirty="0" smtClean="0">
                <a:latin typeface="Arial"/>
                <a:cs typeface="Arial"/>
              </a:rPr>
              <a:t>Written and directed </a:t>
            </a:r>
            <a:br>
              <a:rPr lang="en-US" sz="1200" dirty="0" smtClean="0">
                <a:latin typeface="Arial"/>
                <a:cs typeface="Arial"/>
              </a:rPr>
            </a:br>
            <a:r>
              <a:rPr lang="en-US" sz="1200" dirty="0" smtClean="0">
                <a:latin typeface="Arial"/>
                <a:cs typeface="Arial"/>
              </a:rPr>
              <a:t>by Joe Vaccaro, W3JTV.</a:t>
            </a:r>
            <a:br>
              <a:rPr lang="en-US" sz="1200" dirty="0" smtClean="0">
                <a:latin typeface="Arial"/>
                <a:cs typeface="Arial"/>
              </a:rPr>
            </a:br>
            <a:r>
              <a:rPr lang="en-US" sz="1200" dirty="0">
                <a:latin typeface="Arial"/>
                <a:cs typeface="Arial"/>
              </a:rPr>
              <a:t/>
            </a:r>
            <a:br>
              <a:rPr lang="en-US" sz="1200" dirty="0">
                <a:latin typeface="Arial"/>
                <a:cs typeface="Arial"/>
              </a:rPr>
            </a:br>
            <a:r>
              <a:rPr lang="en-US" sz="1200" dirty="0" smtClean="0">
                <a:latin typeface="Arial"/>
                <a:cs typeface="Arial"/>
              </a:rPr>
              <a:t>Projected by Tom Pryts, N3NTF</a:t>
            </a:r>
            <a:br>
              <a:rPr lang="en-US" sz="1200" dirty="0" smtClean="0">
                <a:latin typeface="Arial"/>
                <a:cs typeface="Arial"/>
              </a:rPr>
            </a:br>
            <a:r>
              <a:rPr lang="en-US" sz="1200" dirty="0" smtClean="0">
                <a:latin typeface="Arial"/>
                <a:cs typeface="Arial"/>
              </a:rPr>
              <a:t>and Josh </a:t>
            </a:r>
            <a:r>
              <a:rPr lang="en-US" sz="1200" dirty="0" err="1" smtClean="0">
                <a:latin typeface="Arial"/>
                <a:cs typeface="Arial"/>
              </a:rPr>
              <a:t>Bradac</a:t>
            </a:r>
            <a:r>
              <a:rPr lang="en-US" sz="1200" dirty="0" smtClean="0">
                <a:latin typeface="Arial"/>
                <a:cs typeface="Arial"/>
              </a:rPr>
              <a:t>, N3FNG.</a:t>
            </a:r>
            <a:br>
              <a:rPr lang="en-US" sz="1200" dirty="0" smtClean="0">
                <a:latin typeface="Arial"/>
                <a:cs typeface="Arial"/>
              </a:rPr>
            </a:br>
            <a:r>
              <a:rPr lang="en-US" sz="1200" dirty="0" smtClean="0">
                <a:latin typeface="Arial"/>
                <a:cs typeface="Arial"/>
              </a:rPr>
              <a:t/>
            </a:r>
            <a:br>
              <a:rPr lang="en-US" sz="1200" dirty="0" smtClean="0">
                <a:latin typeface="Arial"/>
                <a:cs typeface="Arial"/>
              </a:rPr>
            </a:br>
            <a:r>
              <a:rPr lang="en-US" sz="1200" dirty="0" smtClean="0">
                <a:latin typeface="Arial"/>
                <a:cs typeface="Arial"/>
              </a:rPr>
              <a:t>Music: Etude #3 in E, Op. 10/3</a:t>
            </a:r>
            <a:br>
              <a:rPr lang="en-US" sz="1200" dirty="0" smtClean="0">
                <a:latin typeface="Arial"/>
                <a:cs typeface="Arial"/>
              </a:rPr>
            </a:br>
            <a:r>
              <a:rPr lang="en-US" sz="1200" dirty="0" smtClean="0">
                <a:latin typeface="Arial"/>
                <a:cs typeface="Arial"/>
              </a:rPr>
              <a:t>by </a:t>
            </a:r>
            <a:r>
              <a:rPr lang="en-US" sz="1200" dirty="0" err="1" smtClean="0">
                <a:latin typeface="Arial"/>
                <a:cs typeface="Arial"/>
              </a:rPr>
              <a:t>Frédéric</a:t>
            </a:r>
            <a:r>
              <a:rPr lang="en-US" sz="1200" dirty="0" smtClean="0">
                <a:latin typeface="Arial"/>
                <a:cs typeface="Arial"/>
              </a:rPr>
              <a:t> Chopin.</a:t>
            </a:r>
            <a:r>
              <a:rPr lang="en-US" sz="1200" dirty="0" smtClean="0">
                <a:latin typeface="Avenir Light"/>
                <a:cs typeface="Avenir Light"/>
              </a:rPr>
              <a:t/>
            </a:r>
            <a:br>
              <a:rPr lang="en-US" sz="1200" dirty="0" smtClean="0">
                <a:latin typeface="Avenir Light"/>
                <a:cs typeface="Avenir Light"/>
              </a:rPr>
            </a:br>
            <a:r>
              <a:rPr lang="en-US" sz="1200" dirty="0">
                <a:latin typeface="Avenir Light"/>
                <a:cs typeface="Avenir Light"/>
              </a:rPr>
              <a:t/>
            </a:r>
            <a:br>
              <a:rPr lang="en-US" sz="1200" dirty="0">
                <a:latin typeface="Avenir Light"/>
                <a:cs typeface="Avenir Light"/>
              </a:rPr>
            </a:br>
            <a:r>
              <a:rPr lang="de-DE" sz="1200" dirty="0" smtClean="0">
                <a:latin typeface="Avenir Light"/>
                <a:cs typeface="Avenir Light"/>
              </a:rPr>
              <a:t>© 2016</a:t>
            </a:r>
            <a:endParaRPr lang="en-US" sz="1200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426636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3500" y="4921159"/>
            <a:ext cx="5976392" cy="1563408"/>
          </a:xfrm>
        </p:spPr>
        <p:txBody>
          <a:bodyPr>
            <a:noAutofit/>
          </a:bodyPr>
          <a:lstStyle/>
          <a:p>
            <a:r>
              <a:rPr lang="en-US" sz="4000" dirty="0" smtClean="0"/>
              <a:t>MERCER COUNTY</a:t>
            </a:r>
            <a:br>
              <a:rPr lang="en-US" sz="4000" dirty="0" smtClean="0"/>
            </a:br>
            <a:r>
              <a:rPr lang="en-US" sz="4000" dirty="0" smtClean="0"/>
              <a:t>AMATEUR RADIO CLUB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279206" y="686235"/>
            <a:ext cx="4251137" cy="3354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400" dirty="0" smtClean="0">
              <a:solidFill>
                <a:srgbClr val="FFFF00"/>
              </a:solidFill>
            </a:endParaRPr>
          </a:p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Event 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#1</a:t>
            </a:r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endParaRPr lang="en-US" sz="1200" dirty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April 26, 2016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47155" y="268507"/>
            <a:ext cx="17729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latin typeface="Avenir Light"/>
              </a:rPr>
              <a:t>Atlantic Tower Co</a:t>
            </a:r>
            <a:r>
              <a:rPr lang="en-US" sz="2000" b="1" dirty="0" smtClean="0">
                <a:solidFill>
                  <a:schemeClr val="bg1"/>
                </a:solidFill>
                <a:latin typeface="Avenir Light"/>
              </a:rPr>
              <a:t>. </a:t>
            </a:r>
            <a:r>
              <a:rPr lang="en-US" b="1" dirty="0" smtClean="0">
                <a:solidFill>
                  <a:schemeClr val="bg1"/>
                </a:solidFill>
                <a:latin typeface="Avenir Light"/>
              </a:rPr>
              <a:t>(ATC)</a:t>
            </a:r>
            <a:r>
              <a:rPr lang="en-US" sz="2000" b="1" dirty="0" smtClean="0">
                <a:solidFill>
                  <a:schemeClr val="bg1"/>
                </a:solidFill>
                <a:latin typeface="Avenir Light"/>
              </a:rPr>
              <a:t> acquires AT&amp;T Keel Ridge tower site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2" name="Picture 11" descr="MCARC logo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22" y="4749110"/>
            <a:ext cx="1778130" cy="179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3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0"/>
    </mc:Choice>
    <mc:Fallback xmlns="">
      <p:transition xmlns:p14="http://schemas.microsoft.com/office/powerpoint/2010/main" spd="slow" advTm="647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1572" y="4921535"/>
            <a:ext cx="5976392" cy="1563408"/>
          </a:xfrm>
        </p:spPr>
        <p:txBody>
          <a:bodyPr>
            <a:noAutofit/>
          </a:bodyPr>
          <a:lstStyle/>
          <a:p>
            <a:r>
              <a:rPr lang="en-US" sz="4000" dirty="0" smtClean="0"/>
              <a:t>MERCER COUNTY</a:t>
            </a:r>
            <a:br>
              <a:rPr lang="en-US" sz="4000" dirty="0" smtClean="0"/>
            </a:br>
            <a:r>
              <a:rPr lang="en-US" sz="4000" dirty="0" smtClean="0"/>
              <a:t>AMATEUR RADIO CLUB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515092" y="533733"/>
            <a:ext cx="383655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smtClean="0">
                <a:solidFill>
                  <a:schemeClr val="bg1"/>
                </a:solidFill>
                <a:latin typeface="Avenir Light"/>
              </a:rPr>
              <a:t>Atlantic Tower </a:t>
            </a:r>
            <a:r>
              <a:rPr lang="en-US" sz="4000" b="1" i="1" dirty="0" smtClean="0">
                <a:solidFill>
                  <a:schemeClr val="bg1"/>
                </a:solidFill>
                <a:latin typeface="Avenir Light"/>
              </a:rPr>
              <a:t>Co</a:t>
            </a:r>
            <a:r>
              <a:rPr lang="en-US" sz="4000" b="1" dirty="0" smtClean="0">
                <a:solidFill>
                  <a:schemeClr val="bg1"/>
                </a:solidFill>
                <a:latin typeface="Avenir Light"/>
              </a:rPr>
              <a:t>mpany</a:t>
            </a:r>
            <a:r>
              <a:rPr lang="en-US" sz="4000" b="1" dirty="0" smtClean="0">
                <a:solidFill>
                  <a:schemeClr val="bg1"/>
                </a:solidFill>
                <a:latin typeface="Avenir Light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Avenir Light"/>
              </a:rPr>
              <a:t>(ATC) acquires AT&amp;T Keel Ridge tower site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2" name="Picture 11" descr="MCARC logo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2" y="4749110"/>
            <a:ext cx="1778130" cy="1799450"/>
          </a:xfrm>
          <a:prstGeom prst="rect">
            <a:avLst/>
          </a:prstGeom>
        </p:spPr>
      </p:pic>
      <p:pic>
        <p:nvPicPr>
          <p:cNvPr id="3" name="Picture 2" descr="W3JTV K3LR K3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21" y="432355"/>
            <a:ext cx="1958072" cy="1504233"/>
          </a:xfrm>
          <a:prstGeom prst="rect">
            <a:avLst/>
          </a:prstGeom>
        </p:spPr>
      </p:pic>
      <p:pic>
        <p:nvPicPr>
          <p:cNvPr id="9" name="Picture 8" descr="20160416_1412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83" y="2433271"/>
            <a:ext cx="1941171" cy="1909317"/>
          </a:xfrm>
          <a:prstGeom prst="rect">
            <a:avLst/>
          </a:prstGeom>
        </p:spPr>
      </p:pic>
      <p:pic>
        <p:nvPicPr>
          <p:cNvPr id="5" name="Picture 4" descr="SBA inspn Main room East_122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78" y="2648059"/>
            <a:ext cx="1849516" cy="1387137"/>
          </a:xfrm>
          <a:prstGeom prst="rect">
            <a:avLst/>
          </a:prstGeom>
        </p:spPr>
      </p:pic>
      <p:pic>
        <p:nvPicPr>
          <p:cNvPr id="7" name="Picture 6" descr="Keel Ridge SBA tow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79" y="535925"/>
            <a:ext cx="1849516" cy="138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5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xmlns:p14="http://schemas.microsoft.com/office/powerpoint/2010/main" spd="slow" advTm="1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Atlantic Tower Company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521" y="6126163"/>
            <a:ext cx="7475266" cy="28036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Partners</a:t>
            </a:r>
          </a:p>
        </p:txBody>
      </p:sp>
      <p:pic>
        <p:nvPicPr>
          <p:cNvPr id="5" name="Picture 4" descr="W3JTV K3LR K3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21" y="1139879"/>
            <a:ext cx="6490686" cy="49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0"/>
    </mc:Choice>
    <mc:Fallback xmlns="">
      <p:transition xmlns:p14="http://schemas.microsoft.com/office/powerpoint/2010/main" spd="slow" advTm="843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Atlantic Tower Company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520" y="6126162"/>
            <a:ext cx="8310263" cy="494267"/>
          </a:xfrm>
        </p:spPr>
        <p:txBody>
          <a:bodyPr>
            <a:normAutofit lnSpcReduction="10000"/>
          </a:bodyPr>
          <a:lstStyle/>
          <a:p>
            <a:r>
              <a:rPr lang="en-US" sz="1400" dirty="0" smtClean="0"/>
              <a:t>ATC </a:t>
            </a:r>
            <a:r>
              <a:rPr lang="en-US" sz="1400" dirty="0"/>
              <a:t>a</a:t>
            </a:r>
            <a:r>
              <a:rPr lang="en-US" sz="1400" dirty="0" smtClean="0"/>
              <a:t>cquisition of Keel Ridge AT&amp;T Tower </a:t>
            </a:r>
            <a:r>
              <a:rPr lang="en-US" sz="1400" dirty="0" smtClean="0"/>
              <a:t>in Uptown Hermitage includes</a:t>
            </a:r>
            <a:r>
              <a:rPr lang="en-US" sz="1400" dirty="0" smtClean="0"/>
              <a:t>: 0.6 acre property, </a:t>
            </a:r>
            <a:r>
              <a:rPr lang="en-US" sz="1400" dirty="0" smtClean="0"/>
              <a:t>with a 199</a:t>
            </a:r>
            <a:r>
              <a:rPr lang="en-US" sz="1400" dirty="0" smtClean="0"/>
              <a:t>’ </a:t>
            </a:r>
            <a:r>
              <a:rPr lang="en-US" sz="1400" dirty="0"/>
              <a:t>s</a:t>
            </a:r>
            <a:r>
              <a:rPr lang="en-US" sz="1400" dirty="0" smtClean="0"/>
              <a:t>elf-supporting </a:t>
            </a:r>
            <a:r>
              <a:rPr lang="en-US" sz="1400" dirty="0" smtClean="0"/>
              <a:t>tower</a:t>
            </a:r>
            <a:r>
              <a:rPr lang="en-US" sz="1400" dirty="0"/>
              <a:t> </a:t>
            </a:r>
            <a:r>
              <a:rPr lang="en-US" sz="1400" dirty="0" smtClean="0"/>
              <a:t>and</a:t>
            </a:r>
            <a:r>
              <a:rPr lang="en-US" sz="1400" dirty="0" smtClean="0"/>
              <a:t> </a:t>
            </a:r>
            <a:r>
              <a:rPr lang="en-US" sz="1400" dirty="0" smtClean="0"/>
              <a:t>masonry equipment </a:t>
            </a:r>
            <a:r>
              <a:rPr lang="en-US" sz="1400" dirty="0" smtClean="0"/>
              <a:t>building with </a:t>
            </a:r>
            <a:r>
              <a:rPr lang="en-US" sz="1400" dirty="0" smtClean="0"/>
              <a:t>single phase electricity.</a:t>
            </a:r>
          </a:p>
          <a:p>
            <a:endParaRPr lang="en-US" dirty="0"/>
          </a:p>
        </p:txBody>
      </p:sp>
      <p:pic>
        <p:nvPicPr>
          <p:cNvPr id="6" name="Picture 5" descr="Keel Ridge SBA tow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21" y="1112395"/>
            <a:ext cx="6649133" cy="498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2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0"/>
    </mc:Choice>
    <mc:Fallback xmlns="">
      <p:transition xmlns:p14="http://schemas.microsoft.com/office/powerpoint/2010/main" spd="slow" advTm="1324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Atlantic Tower Company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920" y="6126162"/>
            <a:ext cx="8690167" cy="494267"/>
          </a:xfrm>
        </p:spPr>
        <p:txBody>
          <a:bodyPr>
            <a:normAutofit lnSpcReduction="10000"/>
          </a:bodyPr>
          <a:lstStyle/>
          <a:p>
            <a:r>
              <a:rPr lang="en-US" sz="1400" dirty="0" smtClean="0"/>
              <a:t>From the top of the Keel Ridge ATC Tower, the existing W3LIF antenna can be seen approximately 100’ below.</a:t>
            </a:r>
          </a:p>
          <a:p>
            <a:endParaRPr lang="en-US" dirty="0"/>
          </a:p>
        </p:txBody>
      </p:sp>
      <p:pic>
        <p:nvPicPr>
          <p:cNvPr id="4" name="Picture 3" descr="20160416_1352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14" y="1172947"/>
            <a:ext cx="8438493" cy="4748378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>
          <a:xfrm rot="19286213">
            <a:off x="2848268" y="2953244"/>
            <a:ext cx="978408" cy="352346"/>
          </a:xfrm>
          <a:prstGeom prst="leftArrow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0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0"/>
    </mc:Choice>
    <mc:Fallback xmlns="">
      <p:transition xmlns:p14="http://schemas.microsoft.com/office/powerpoint/2010/main" spd="slow" advTm="114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Atlantic Tower Company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521" y="6126162"/>
            <a:ext cx="7850702" cy="494267"/>
          </a:xfrm>
        </p:spPr>
        <p:txBody>
          <a:bodyPr>
            <a:normAutofit lnSpcReduction="10000"/>
          </a:bodyPr>
          <a:lstStyle/>
          <a:p>
            <a:r>
              <a:rPr lang="en-US" sz="1400" dirty="0" smtClean="0"/>
              <a:t>After </a:t>
            </a:r>
            <a:r>
              <a:rPr lang="en-US" sz="1400" dirty="0"/>
              <a:t>minor refurbishing and </a:t>
            </a:r>
            <a:r>
              <a:rPr lang="en-US" sz="1400" dirty="0" smtClean="0"/>
              <a:t>cleanup, the Keel Ridge ATC Tower’s 35 </a:t>
            </a:r>
            <a:r>
              <a:rPr lang="en-US" sz="1400" dirty="0" err="1" smtClean="0"/>
              <a:t>yo</a:t>
            </a:r>
            <a:r>
              <a:rPr lang="en-US" sz="1400" dirty="0"/>
              <a:t> equipment building </a:t>
            </a:r>
            <a:r>
              <a:rPr lang="en-US" sz="1400" dirty="0" smtClean="0"/>
              <a:t>will be ready to house amateur radio rigs and activities.</a:t>
            </a:r>
          </a:p>
          <a:p>
            <a:endParaRPr lang="en-US" dirty="0"/>
          </a:p>
        </p:txBody>
      </p:sp>
      <p:pic>
        <p:nvPicPr>
          <p:cNvPr id="5" name="Picture 4" descr="20160416_1412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0" y="1141926"/>
            <a:ext cx="8659492" cy="48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0"/>
    </mc:Choice>
    <mc:Fallback xmlns="">
      <p:transition xmlns:p14="http://schemas.microsoft.com/office/powerpoint/2010/main" spd="slow" advTm="591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Atlantic Tower Company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520" y="6126162"/>
            <a:ext cx="8072771" cy="54112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Interior of the 20’ x 40’ building is empty </a:t>
            </a:r>
            <a:r>
              <a:rPr lang="en-US" dirty="0"/>
              <a:t>of </a:t>
            </a:r>
            <a:r>
              <a:rPr lang="en-US" dirty="0" smtClean="0"/>
              <a:t>its former AT&amp;T microwave equipment but capable of housing much amateur or public service resources.</a:t>
            </a:r>
            <a:endParaRPr lang="en-US" dirty="0"/>
          </a:p>
        </p:txBody>
      </p:sp>
      <p:pic>
        <p:nvPicPr>
          <p:cNvPr id="5" name="Picture 4" descr="SBA inspn Main room East_12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20" y="1106453"/>
            <a:ext cx="6607785" cy="495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0"/>
    </mc:Choice>
    <mc:Fallback xmlns="">
      <p:transition xmlns:p14="http://schemas.microsoft.com/office/powerpoint/2010/main" spd="slow" advTm="789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1220</TotalTime>
  <Words>609</Words>
  <Application>Microsoft Macintosh PowerPoint</Application>
  <PresentationFormat>On-screen Show (4:3)</PresentationFormat>
  <Paragraphs>111</Paragraphs>
  <Slides>27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Advantage</vt:lpstr>
      <vt:lpstr>MERCER COUNTY AMATEUR RADIO CLUB</vt:lpstr>
      <vt:lpstr>MERCER COUNTY AMATEUR RADIO CLUB</vt:lpstr>
      <vt:lpstr>MERCER COUNTY AMATEUR RADIO CLUB</vt:lpstr>
      <vt:lpstr>MERCER COUNTY AMATEUR RADIO CLUB</vt:lpstr>
      <vt:lpstr>Atlantic Tower Company</vt:lpstr>
      <vt:lpstr>Atlantic Tower Company</vt:lpstr>
      <vt:lpstr>Atlantic Tower Company</vt:lpstr>
      <vt:lpstr>Atlantic Tower Company</vt:lpstr>
      <vt:lpstr>Atlantic Tower Company</vt:lpstr>
      <vt:lpstr>MERCER COUNTY AMATEUR RADIO CLUB</vt:lpstr>
      <vt:lpstr>MERCER COUNTY AMATEUR RADIO CLUB</vt:lpstr>
      <vt:lpstr>K3AWS – Atlantic Wireless Society</vt:lpstr>
      <vt:lpstr>K3AWS – Atlantic Wireless Society</vt:lpstr>
      <vt:lpstr>K3AWS – Atlantic Wireless Society</vt:lpstr>
      <vt:lpstr>K3AWS – Atlantic Wireless Society</vt:lpstr>
      <vt:lpstr>MERCER COUNTY AMATEUR RADIO CLUB</vt:lpstr>
      <vt:lpstr>MERCER COUNTY AMATEUR RADIO CLUB</vt:lpstr>
      <vt:lpstr>W3LIF Repeater Committee</vt:lpstr>
      <vt:lpstr>W3LIF Repeater Committee</vt:lpstr>
      <vt:lpstr>W3LIF Repeater Committee</vt:lpstr>
      <vt:lpstr>W3LIF Repeater Committee New committee members </vt:lpstr>
      <vt:lpstr>MERCER COUNTY AMATEUR RADIO CLUB</vt:lpstr>
      <vt:lpstr>Downtown Hermitage AMATEUR RADIO CLUB</vt:lpstr>
      <vt:lpstr>PowerPoint Presentation</vt:lpstr>
      <vt:lpstr>PowerPoint Presentation</vt:lpstr>
      <vt:lpstr>MERCER COUNTY AMATEUR RADIO CLUB</vt:lpstr>
      <vt:lpstr>Written and directed  by Joe Vaccaro, W3JTV.  Projected by Tom Pryts, N3NTF and Josh Bradac, N3FNG.  Music: Etude #3 in E, Op. 10/3 by Frédéric Chopin.  © 2016</vt:lpstr>
    </vt:vector>
  </TitlesOfParts>
  <Company>W3JTV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MERCER COUNTY AMATEUR RADIO CLUB</dc:title>
  <dc:creator>Joseph Vaccaro</dc:creator>
  <cp:lastModifiedBy>Joseph Vaccaro</cp:lastModifiedBy>
  <cp:revision>108</cp:revision>
  <dcterms:created xsi:type="dcterms:W3CDTF">2016-04-06T22:14:27Z</dcterms:created>
  <dcterms:modified xsi:type="dcterms:W3CDTF">2016-04-24T22:17:02Z</dcterms:modified>
</cp:coreProperties>
</file>